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1" r:id="rId2"/>
    <p:sldId id="291" r:id="rId3"/>
    <p:sldId id="266" r:id="rId4"/>
    <p:sldId id="312" r:id="rId5"/>
    <p:sldId id="343" r:id="rId6"/>
    <p:sldId id="375" r:id="rId7"/>
    <p:sldId id="313" r:id="rId8"/>
    <p:sldId id="374" r:id="rId9"/>
    <p:sldId id="345" r:id="rId10"/>
    <p:sldId id="373" r:id="rId11"/>
    <p:sldId id="340" r:id="rId12"/>
    <p:sldId id="328" r:id="rId13"/>
    <p:sldId id="314" r:id="rId14"/>
    <p:sldId id="341" r:id="rId15"/>
    <p:sldId id="315" r:id="rId16"/>
    <p:sldId id="318" r:id="rId17"/>
    <p:sldId id="372" r:id="rId18"/>
    <p:sldId id="342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DEEBF7"/>
    <a:srgbClr val="8FAADC"/>
    <a:srgbClr val="7EDBEE"/>
    <a:srgbClr val="96E4EE"/>
    <a:srgbClr val="002872"/>
    <a:srgbClr val="D8D812"/>
    <a:srgbClr val="DAE3F3"/>
    <a:srgbClr val="E8EEF8"/>
    <a:srgbClr val="E2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 autoAdjust="0"/>
    <p:restoredTop sz="93915" autoAdjust="0"/>
  </p:normalViewPr>
  <p:slideViewPr>
    <p:cSldViewPr snapToGrid="0">
      <p:cViewPr varScale="1">
        <p:scale>
          <a:sx n="104" d="100"/>
          <a:sy n="104" d="100"/>
        </p:scale>
        <p:origin x="150" y="324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56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7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8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629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1.png"/><Relationship Id="rId7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86" y="660782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20580" y="589369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TEAM3</a:t>
            </a:r>
            <a:endParaRPr lang="es-ES" sz="3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DB0F97-442F-8447-ADC8-FE0EA55CB876}"/>
              </a:ext>
            </a:extLst>
          </p:cNvPr>
          <p:cNvSpPr txBox="1"/>
          <p:nvPr/>
        </p:nvSpPr>
        <p:spPr>
          <a:xfrm>
            <a:off x="620580" y="553417"/>
            <a:ext cx="363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POSCO AI</a:t>
            </a: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BIGDATA ACADEMY</a:t>
            </a:r>
            <a:endParaRPr lang="es-ES" sz="1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F2999778-390A-504C-A283-8771F11F7F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0267" y="1647808"/>
            <a:ext cx="2215107" cy="3965703"/>
          </a:xfrm>
          <a:solidFill>
            <a:schemeClr val="bg1"/>
          </a:solidFill>
        </p:spPr>
      </p:sp>
      <p:sp>
        <p:nvSpPr>
          <p:cNvPr id="9" name="CuadroTexto 106">
            <a:extLst>
              <a:ext uri="{FF2B5EF4-FFF2-40B4-BE49-F238E27FC236}">
                <a16:creationId xmlns:a16="http://schemas.microsoft.com/office/drawing/2014/main" id="{C33450BD-6FFF-4D79-BB53-F718FB32B21D}"/>
              </a:ext>
            </a:extLst>
          </p:cNvPr>
          <p:cNvSpPr txBox="1"/>
          <p:nvPr/>
        </p:nvSpPr>
        <p:spPr>
          <a:xfrm>
            <a:off x="3748903" y="4162605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E33A3C-86F6-4E2D-99B9-E3AACC2187DA}"/>
              </a:ext>
            </a:extLst>
          </p:cNvPr>
          <p:cNvSpPr/>
          <p:nvPr/>
        </p:nvSpPr>
        <p:spPr>
          <a:xfrm>
            <a:off x="8113271" y="2835137"/>
            <a:ext cx="1655468" cy="1655468"/>
          </a:xfrm>
          <a:prstGeom prst="ellipse">
            <a:avLst/>
          </a:prstGeom>
          <a:solidFill>
            <a:srgbClr val="96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192D8447-0CCA-4875-BE3E-8F7A8722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42" y="2639724"/>
            <a:ext cx="1981869" cy="1981869"/>
          </a:xfrm>
          <a:prstGeom prst="rect">
            <a:avLst/>
          </a:prstGeom>
        </p:spPr>
      </p:pic>
      <p:sp>
        <p:nvSpPr>
          <p:cNvPr id="10" name="Rectángulo 14">
            <a:extLst>
              <a:ext uri="{FF2B5EF4-FFF2-40B4-BE49-F238E27FC236}">
                <a16:creationId xmlns:a16="http://schemas.microsoft.com/office/drawing/2014/main" id="{D60C150B-024F-4644-B119-2535BF2A42E5}"/>
              </a:ext>
            </a:extLst>
          </p:cNvPr>
          <p:cNvSpPr/>
          <p:nvPr/>
        </p:nvSpPr>
        <p:spPr>
          <a:xfrm>
            <a:off x="1620318" y="3306794"/>
            <a:ext cx="6351524" cy="11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SWiM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04395-300F-47CC-9348-9C9C1D610457}"/>
              </a:ext>
            </a:extLst>
          </p:cNvPr>
          <p:cNvSpPr txBox="1"/>
          <p:nvPr/>
        </p:nvSpPr>
        <p:spPr>
          <a:xfrm>
            <a:off x="2438446" y="5585920"/>
            <a:ext cx="35440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소파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침대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질문하기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공감유도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30E80E-3854-495F-841A-72EB5F79A5F4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D178FB-9471-4B40-8AA4-CDB58908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7" y="7053962"/>
            <a:ext cx="3218163" cy="18167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69723-D942-4896-9F81-12DB60FD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2" y="7211039"/>
            <a:ext cx="3215474" cy="1823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CDCD2B-F241-4FBD-B8A2-17BD3ED8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25" y="7117891"/>
            <a:ext cx="2674628" cy="1504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FF3FB-5633-4550-9EB2-A30A4184E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391" y="6984998"/>
            <a:ext cx="2251866" cy="12734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D463C6-D074-48B1-92DF-9D793848F98C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9BEAA7-25AB-4170-A4BF-A9EED3F057D4}"/>
              </a:ext>
            </a:extLst>
          </p:cNvPr>
          <p:cNvSpPr/>
          <p:nvPr/>
        </p:nvSpPr>
        <p:spPr>
          <a:xfrm>
            <a:off x="2161310" y="1575089"/>
            <a:ext cx="7869382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test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EE039D17-3227-4C7D-A3F5-92257C400029}"/>
              </a:ext>
            </a:extLst>
          </p:cNvPr>
          <p:cNvSpPr txBox="1">
            <a:spLocks/>
          </p:cNvSpPr>
          <p:nvPr/>
        </p:nvSpPr>
        <p:spPr>
          <a:xfrm>
            <a:off x="2161308" y="5387481"/>
            <a:ext cx="7869383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정적인 어깨선을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자세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’, 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착석 유무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휴리스틱으로 활용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C51068-3463-4FCD-9AA1-873A6BD81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79" y="2247428"/>
            <a:ext cx="3584617" cy="201933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24ADEEEB-E803-4733-896D-D33B6FB347A2}"/>
              </a:ext>
            </a:extLst>
          </p:cNvPr>
          <p:cNvSpPr txBox="1">
            <a:spLocks/>
          </p:cNvSpPr>
          <p:nvPr/>
        </p:nvSpPr>
        <p:spPr>
          <a:xfrm>
            <a:off x="6234547" y="2637911"/>
            <a:ext cx="3537528" cy="163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5EADE-DC30-4402-9099-890070E761F4}"/>
              </a:ext>
            </a:extLst>
          </p:cNvPr>
          <p:cNvSpPr txBox="1"/>
          <p:nvPr/>
        </p:nvSpPr>
        <p:spPr>
          <a:xfrm>
            <a:off x="6400500" y="2613461"/>
            <a:ext cx="36224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손목이 계속해서 움직임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어깨선은 상대적으로 정적인 움직임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얼굴이나 척추는 변동성이 큼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6ADEF8-8E14-4294-8815-D305EBA7803D}"/>
              </a:ext>
            </a:extLst>
          </p:cNvPr>
          <p:cNvSpPr txBox="1">
            <a:spLocks/>
          </p:cNvSpPr>
          <p:nvPr/>
        </p:nvSpPr>
        <p:spPr>
          <a:xfrm>
            <a:off x="6234547" y="2247428"/>
            <a:ext cx="3537528" cy="40442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영상의 특징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A347667B-908C-461F-89C3-C43199471EA7}"/>
              </a:ext>
            </a:extLst>
          </p:cNvPr>
          <p:cNvSpPr txBox="1">
            <a:spLocks/>
          </p:cNvSpPr>
          <p:nvPr/>
        </p:nvSpPr>
        <p:spPr>
          <a:xfrm>
            <a:off x="2161308" y="4715406"/>
            <a:ext cx="7869383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손목의 움직임을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여부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휴리스틱으로 활용  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83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2371815"/>
            <a:ext cx="5791053" cy="427950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2371815"/>
            <a:ext cx="5773574" cy="427950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5" y="1951102"/>
            <a:ext cx="5791051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5" y="1949636"/>
            <a:ext cx="5773574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Wrist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30E80E-3854-495F-841A-72EB5F79A5F4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A8D5C0C-A01B-44AE-A583-C001B02C3E44}"/>
              </a:ext>
            </a:extLst>
          </p:cNvPr>
          <p:cNvSpPr txBox="1">
            <a:spLocks/>
          </p:cNvSpPr>
          <p:nvPr/>
        </p:nvSpPr>
        <p:spPr>
          <a:xfrm>
            <a:off x="709464" y="5459421"/>
            <a:ext cx="4883221" cy="86259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4267368D-E2D3-4AF9-91CB-6E5D20E35D12}"/>
              </a:ext>
            </a:extLst>
          </p:cNvPr>
          <p:cNvSpPr txBox="1">
            <a:spLocks/>
          </p:cNvSpPr>
          <p:nvPr/>
        </p:nvSpPr>
        <p:spPr>
          <a:xfrm>
            <a:off x="6486371" y="5468658"/>
            <a:ext cx="5133108" cy="813920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6C92FA-2D7C-423C-8547-3DD319777C30}"/>
              </a:ext>
            </a:extLst>
          </p:cNvPr>
          <p:cNvSpPr/>
          <p:nvPr/>
        </p:nvSpPr>
        <p:spPr>
          <a:xfrm>
            <a:off x="222184" y="1043178"/>
            <a:ext cx="11730154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 기준 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8072343C-6EF8-4D8E-BA90-5525EE404BDE}"/>
              </a:ext>
            </a:extLst>
          </p:cNvPr>
          <p:cNvSpPr txBox="1">
            <a:spLocks/>
          </p:cNvSpPr>
          <p:nvPr/>
        </p:nvSpPr>
        <p:spPr>
          <a:xfrm>
            <a:off x="222185" y="1494905"/>
            <a:ext cx="11730154" cy="360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Sample: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self-study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영상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 당 평균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55885B39-82E4-48AF-8501-E908DDFA937C}"/>
              </a:ext>
            </a:extLst>
          </p:cNvPr>
          <p:cNvSpPr txBox="1">
            <a:spLocks/>
          </p:cNvSpPr>
          <p:nvPr/>
        </p:nvSpPr>
        <p:spPr>
          <a:xfrm>
            <a:off x="722074" y="3885449"/>
            <a:ext cx="4883220" cy="1452896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51694D-AAD8-4DE4-BCBA-D9E425F7E1C8}"/>
                  </a:ext>
                </a:extLst>
              </p:cNvPr>
              <p:cNvSpPr txBox="1"/>
              <p:nvPr/>
            </p:nvSpPr>
            <p:spPr>
              <a:xfrm>
                <a:off x="1601637" y="3998624"/>
                <a:ext cx="31407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sub>
                      </m:sSub>
                      <m: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51694D-AAD8-4DE4-BCBA-D9E425F7E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37" y="3998624"/>
                <a:ext cx="3140784" cy="276999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47918-56A0-4800-B003-996A1278B6E4}"/>
                  </a:ext>
                </a:extLst>
              </p:cNvPr>
              <p:cNvSpPr txBox="1"/>
              <p:nvPr/>
            </p:nvSpPr>
            <p:spPr>
              <a:xfrm>
                <a:off x="1359182" y="4878292"/>
                <a:ext cx="3574384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기준 보다 어깨선이 과하게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배만큼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이탈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47918-56A0-4800-B003-996A1278B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82" y="4878292"/>
                <a:ext cx="3574384" cy="388568"/>
              </a:xfrm>
              <a:prstGeom prst="rect">
                <a:avLst/>
              </a:prstGeom>
              <a:blipFill>
                <a:blip r:embed="rId4"/>
                <a:stretch>
                  <a:fillRect l="-512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B0BBDD-C9D5-43E9-8DF0-68FF9224A847}"/>
                  </a:ext>
                </a:extLst>
              </p:cNvPr>
              <p:cNvSpPr txBox="1"/>
              <p:nvPr/>
            </p:nvSpPr>
            <p:spPr>
              <a:xfrm>
                <a:off x="690992" y="5564680"/>
                <a:ext cx="48832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1.47, 1.54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0.72, 0.70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B0BBDD-C9D5-43E9-8DF0-68FF9224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2" y="5564680"/>
                <a:ext cx="4883222" cy="276999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186DD7-1CAE-4BAA-8333-97B951E1B057}"/>
                  </a:ext>
                </a:extLst>
              </p:cNvPr>
              <p:cNvSpPr txBox="1"/>
              <p:nvPr/>
            </p:nvSpPr>
            <p:spPr>
              <a:xfrm>
                <a:off x="1575982" y="5941014"/>
                <a:ext cx="31407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186DD7-1CAE-4BAA-8333-97B951E1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82" y="5941014"/>
                <a:ext cx="3140784" cy="276999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제목 1">
            <a:extLst>
              <a:ext uri="{FF2B5EF4-FFF2-40B4-BE49-F238E27FC236}">
                <a16:creationId xmlns:a16="http://schemas.microsoft.com/office/drawing/2014/main" id="{36105707-AAAF-4BEE-8CC3-2D6163E07DF0}"/>
              </a:ext>
            </a:extLst>
          </p:cNvPr>
          <p:cNvSpPr txBox="1">
            <a:spLocks/>
          </p:cNvSpPr>
          <p:nvPr/>
        </p:nvSpPr>
        <p:spPr>
          <a:xfrm>
            <a:off x="6489791" y="3894685"/>
            <a:ext cx="5133108" cy="1452895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F0C181A-418C-45B2-B8C8-E483E12E3D3D}"/>
                  </a:ext>
                </a:extLst>
              </p:cNvPr>
              <p:cNvSpPr txBox="1"/>
              <p:nvPr/>
            </p:nvSpPr>
            <p:spPr>
              <a:xfrm>
                <a:off x="8565407" y="4016628"/>
                <a:ext cx="140063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F0C181A-418C-45B2-B8C8-E483E12E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07" y="4016628"/>
                <a:ext cx="1400630" cy="630942"/>
              </a:xfrm>
              <a:prstGeom prst="rect">
                <a:avLst/>
              </a:prstGeom>
              <a:blipFill>
                <a:blip r:embed="rId7"/>
                <a:stretch>
                  <a:fillRect b="-10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3856E5-3C4E-46AA-9964-4A6E8DC5CE20}"/>
                  </a:ext>
                </a:extLst>
              </p:cNvPr>
              <p:cNvSpPr txBox="1"/>
              <p:nvPr/>
            </p:nvSpPr>
            <p:spPr>
              <a:xfrm>
                <a:off x="695158" y="2503939"/>
                <a:ext cx="4962074" cy="1575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어떤 시점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어깨 길이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목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–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어깨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좌우 각각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endParaRPr lang="en-US" altLang="ko-KR" sz="1500" b="0" i="1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촬영 시작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15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초 간 유지되는 평균 어깨 길이</a:t>
                </a:r>
                <a:endParaRPr lang="en-US" altLang="ko-KR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𝑜𝑣𝑒𝑟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 때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비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𝑢𝑛𝑑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 때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비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3856E5-3C4E-46AA-9964-4A6E8DC5C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58" y="2503939"/>
                <a:ext cx="4962074" cy="15754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F354CAE-26C2-4712-9AA9-A58F022E2D1B}"/>
                  </a:ext>
                </a:extLst>
              </p:cNvPr>
              <p:cNvSpPr txBox="1"/>
              <p:nvPr/>
            </p:nvSpPr>
            <p:spPr>
              <a:xfrm>
                <a:off x="1550305" y="4405123"/>
                <a:ext cx="314078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</m:sub>
                      </m:sSub>
                      <m: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F354CAE-26C2-4712-9AA9-A58F022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05" y="4405123"/>
                <a:ext cx="3140784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40DF7D-6FF5-4544-82BC-3DE805744039}"/>
                  </a:ext>
                </a:extLst>
              </p:cNvPr>
              <p:cNvSpPr txBox="1"/>
              <p:nvPr/>
            </p:nvSpPr>
            <p:spPr>
              <a:xfrm>
                <a:off x="6498449" y="2549087"/>
                <a:ext cx="5108951" cy="1006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어떤 시점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손목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좌푯값이 연속으로 누적된 정지 시간 </a:t>
                </a:r>
                <a:b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</a:b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  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움직이는 순간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으로 초기화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500" b="0" i="1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</a:t>
                </a:r>
                <a:r>
                  <a:rPr lang="ko-KR" altLang="en-US" sz="1500" b="0" i="1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</a:t>
                </a:r>
                <a:r>
                  <a:rPr lang="ko-KR" altLang="en-US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최댓값들의 평균</a:t>
                </a:r>
                <a:r>
                  <a:rPr lang="en-US" altLang="ko-KR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40DF7D-6FF5-4544-82BC-3DE80574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49" y="2549087"/>
                <a:ext cx="5108951" cy="1006750"/>
              </a:xfrm>
              <a:prstGeom prst="rect">
                <a:avLst/>
              </a:prstGeom>
              <a:blipFill>
                <a:blip r:embed="rId10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9F074EE-D599-4980-9829-BFBC4D4E39F2}"/>
              </a:ext>
            </a:extLst>
          </p:cNvPr>
          <p:cNvSpPr txBox="1"/>
          <p:nvPr/>
        </p:nvSpPr>
        <p:spPr>
          <a:xfrm>
            <a:off x="7210182" y="4647570"/>
            <a:ext cx="394734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공부 중 부자연스러운 손목 정지 혹은 화면 이탈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516362-5E57-405A-8191-974FE3199CF1}"/>
                  </a:ext>
                </a:extLst>
              </p:cNvPr>
              <p:cNvSpPr txBox="1"/>
              <p:nvPr/>
            </p:nvSpPr>
            <p:spPr>
              <a:xfrm>
                <a:off x="7582212" y="5687790"/>
                <a:ext cx="314078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ba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7.204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516362-5E57-405A-8191-974FE319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212" y="5687790"/>
                <a:ext cx="3140784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EC560EF6-4BFE-4738-87C2-6A174D8B0411}"/>
              </a:ext>
            </a:extLst>
          </p:cNvPr>
          <p:cNvSpPr/>
          <p:nvPr/>
        </p:nvSpPr>
        <p:spPr>
          <a:xfrm>
            <a:off x="6538437" y="646304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1) </a:t>
            </a:r>
            <a:r>
              <a:rPr lang="ko-KR" altLang="en-US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정화영, 지준근, 민세동. (2015). 압력센서를 이용한 실시간 앉은 자세 모니터링 시스템. 전기학회논문지, 64(6), 940-947.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895F55-A6B7-4359-9B74-3DEC9DF3FB2C}"/>
                  </a:ext>
                </a:extLst>
              </p:cNvPr>
              <p:cNvSpPr txBox="1"/>
              <p:nvPr/>
            </p:nvSpPr>
            <p:spPr>
              <a:xfrm>
                <a:off x="8316297" y="3551136"/>
                <a:ext cx="5108951" cy="28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0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  <a:r>
                  <a:rPr lang="ko-KR" altLang="en-US" sz="10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sz="10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타겟과 같은 성질을 가진 샘플의 평균을 활용하여 임계치</m:t>
                        </m:r>
                        <m:r>
                          <m:rPr>
                            <m:nor/>
                          </m:rPr>
                          <a:rPr lang="en-US" altLang="ko-KR" sz="1000" b="0" i="0" smtClean="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산</m:t>
                        </m:r>
                      </m:e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1)</m:t>
                        </m:r>
                      </m:sup>
                    </m:sSup>
                  </m:oMath>
                </a14:m>
                <a:endParaRPr lang="en-US" altLang="ko-KR" sz="10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895F55-A6B7-4359-9B74-3DEC9DF3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97" y="3551136"/>
                <a:ext cx="5108951" cy="288669"/>
              </a:xfrm>
              <a:prstGeom prst="rect">
                <a:avLst/>
              </a:prstGeom>
              <a:blipFill>
                <a:blip r:embed="rId1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빼기 기호 81">
            <a:extLst>
              <a:ext uri="{FF2B5EF4-FFF2-40B4-BE49-F238E27FC236}">
                <a16:creationId xmlns:a16="http://schemas.microsoft.com/office/drawing/2014/main" id="{308886C1-F478-433B-805C-2A7DDF9CA73C}"/>
              </a:ext>
            </a:extLst>
          </p:cNvPr>
          <p:cNvSpPr/>
          <p:nvPr/>
        </p:nvSpPr>
        <p:spPr>
          <a:xfrm>
            <a:off x="2427994" y="5643311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빼기 기호 80">
            <a:extLst>
              <a:ext uri="{FF2B5EF4-FFF2-40B4-BE49-F238E27FC236}">
                <a16:creationId xmlns:a16="http://schemas.microsoft.com/office/drawing/2014/main" id="{93C1740E-33B2-4096-8E21-83E6D708B344}"/>
              </a:ext>
            </a:extLst>
          </p:cNvPr>
          <p:cNvSpPr/>
          <p:nvPr/>
        </p:nvSpPr>
        <p:spPr>
          <a:xfrm>
            <a:off x="2484025" y="4299009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빼기 기호 79">
            <a:extLst>
              <a:ext uri="{FF2B5EF4-FFF2-40B4-BE49-F238E27FC236}">
                <a16:creationId xmlns:a16="http://schemas.microsoft.com/office/drawing/2014/main" id="{0292756D-D268-4430-A191-8E55FBA6F339}"/>
              </a:ext>
            </a:extLst>
          </p:cNvPr>
          <p:cNvSpPr/>
          <p:nvPr/>
        </p:nvSpPr>
        <p:spPr>
          <a:xfrm>
            <a:off x="2397536" y="2835992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빼기 기호 57">
            <a:extLst>
              <a:ext uri="{FF2B5EF4-FFF2-40B4-BE49-F238E27FC236}">
                <a16:creationId xmlns:a16="http://schemas.microsoft.com/office/drawing/2014/main" id="{A38A812B-E553-4F17-8518-307CCDAE2E03}"/>
              </a:ext>
            </a:extLst>
          </p:cNvPr>
          <p:cNvSpPr/>
          <p:nvPr/>
        </p:nvSpPr>
        <p:spPr>
          <a:xfrm>
            <a:off x="4449106" y="5602296"/>
            <a:ext cx="1901526" cy="507063"/>
          </a:xfrm>
          <a:prstGeom prst="mathMinu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4C05A30-79C9-4063-BDED-D6FEE7AC41EF}"/>
              </a:ext>
            </a:extLst>
          </p:cNvPr>
          <p:cNvSpPr/>
          <p:nvPr/>
        </p:nvSpPr>
        <p:spPr>
          <a:xfrm rot="5400000">
            <a:off x="4098755" y="471696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3645604" y="3964355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3508023" y="3969079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3632310" y="2509758"/>
            <a:ext cx="1627523" cy="274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3635811" y="2507251"/>
            <a:ext cx="161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330723" y="4856777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433876" y="4277378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433876" y="2649358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335344" y="3224508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 rot="5400000">
            <a:off x="4051180" y="3343424"/>
            <a:ext cx="83368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3654260" y="2828652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3614643" y="5643311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3631051" y="4284738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3631071" y="5316367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3526495" y="5326640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5984012" y="2652328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6914371" y="2345704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089910" y="2645751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097432" y="2649358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7688559" y="3384624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7696081" y="3388231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9914326" y="2342095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6914370" y="3975655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Wrist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089910" y="4273771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097432" y="4277378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9904269" y="3986024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7683938" y="5016893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7691460" y="5020500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099181" y="5610242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8B7735-7A07-4867-B4EF-15F3AFEC9329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CD11B59-52FC-42D4-B67E-1CAB00F8550B}"/>
              </a:ext>
            </a:extLst>
          </p:cNvPr>
          <p:cNvSpPr/>
          <p:nvPr/>
        </p:nvSpPr>
        <p:spPr>
          <a:xfrm>
            <a:off x="316133" y="1161928"/>
            <a:ext cx="11612008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 chart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7EB079-3078-4023-BA90-65188AE59834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BF82D885-F466-455F-B22D-9EF74736E08B}"/>
              </a:ext>
            </a:extLst>
          </p:cNvPr>
          <p:cNvSpPr txBox="1">
            <a:spLocks/>
          </p:cNvSpPr>
          <p:nvPr/>
        </p:nvSpPr>
        <p:spPr>
          <a:xfrm>
            <a:off x="496567" y="1704446"/>
            <a:ext cx="4972352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 extraction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A540BFC-70B9-451D-B5CF-19561F8B5223}"/>
              </a:ext>
            </a:extLst>
          </p:cNvPr>
          <p:cNvSpPr txBox="1">
            <a:spLocks/>
          </p:cNvSpPr>
          <p:nvPr/>
        </p:nvSpPr>
        <p:spPr>
          <a:xfrm>
            <a:off x="6723082" y="1698811"/>
            <a:ext cx="4733656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빼기 기호 9">
            <a:extLst>
              <a:ext uri="{FF2B5EF4-FFF2-40B4-BE49-F238E27FC236}">
                <a16:creationId xmlns:a16="http://schemas.microsoft.com/office/drawing/2014/main" id="{0E47AA05-726F-4EC5-903A-65DD9DA66A8C}"/>
              </a:ext>
            </a:extLst>
          </p:cNvPr>
          <p:cNvSpPr/>
          <p:nvPr/>
        </p:nvSpPr>
        <p:spPr>
          <a:xfrm rot="16200000">
            <a:off x="3952264" y="4041378"/>
            <a:ext cx="4193309" cy="507063"/>
          </a:xfrm>
          <a:prstGeom prst="mathMinu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4F00AD-89F7-4BE9-B1A7-4C2A833B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1" y="2524439"/>
            <a:ext cx="2426611" cy="13743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1202C5A-0FF2-4A3F-8E06-F280E2029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01" y="3931618"/>
            <a:ext cx="2426611" cy="135509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9E476EB-6CA0-49BB-ABB3-39D7AEE69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71" y="5477661"/>
            <a:ext cx="2831804" cy="8575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0AD26-8835-478C-8D88-02041588EF60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F1540-E033-4CA8-938A-47C77AE6AF0A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결과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A54AECF-928C-45FF-9DF1-82A682E080DE}"/>
              </a:ext>
            </a:extLst>
          </p:cNvPr>
          <p:cNvSpPr txBox="1">
            <a:spLocks/>
          </p:cNvSpPr>
          <p:nvPr/>
        </p:nvSpPr>
        <p:spPr>
          <a:xfrm>
            <a:off x="3200473" y="1166386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8AAACB-98C9-407F-ABCD-BFDE7C47983D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63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0AD26-8835-478C-8D88-02041588EF60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F1540-E033-4CA8-938A-47C77AE6AF0A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결과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A54AECF-928C-45FF-9DF1-82A682E080DE}"/>
              </a:ext>
            </a:extLst>
          </p:cNvPr>
          <p:cNvSpPr txBox="1">
            <a:spLocks/>
          </p:cNvSpPr>
          <p:nvPr/>
        </p:nvSpPr>
        <p:spPr>
          <a:xfrm>
            <a:off x="3200473" y="1166386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정리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80CD5FE-B0EB-4A79-9CFE-9862EC0B263F}"/>
              </a:ext>
            </a:extLst>
          </p:cNvPr>
          <p:cNvSpPr txBox="1">
            <a:spLocks/>
          </p:cNvSpPr>
          <p:nvPr/>
        </p:nvSpPr>
        <p:spPr>
          <a:xfrm>
            <a:off x="3200472" y="3464390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찡찡대기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DF5472-3A5A-4877-86A5-5D22645A63A7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20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61;p13">
            <a:extLst>
              <a:ext uri="{FF2B5EF4-FFF2-40B4-BE49-F238E27FC236}">
                <a16:creationId xmlns:a16="http://schemas.microsoft.com/office/drawing/2014/main" id="{A0065415-E186-4CE0-8ACA-4D82EA7726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1" b="18354"/>
          <a:stretch/>
        </p:blipFill>
        <p:spPr>
          <a:xfrm>
            <a:off x="8785502" y="2781123"/>
            <a:ext cx="2364078" cy="183594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4289348" y="2079107"/>
            <a:ext cx="3613303" cy="41865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382567" y="2079109"/>
            <a:ext cx="3613303" cy="41865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732290" y="2319965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633CB-CB0B-4348-AD11-BCB27E8DFC67}"/>
              </a:ext>
            </a:extLst>
          </p:cNvPr>
          <p:cNvSpPr txBox="1"/>
          <p:nvPr/>
        </p:nvSpPr>
        <p:spPr>
          <a:xfrm>
            <a:off x="662963" y="2359560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Eye-Tracking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9" name="Google Shape;63;p13">
            <a:extLst>
              <a:ext uri="{FF2B5EF4-FFF2-40B4-BE49-F238E27FC236}">
                <a16:creationId xmlns:a16="http://schemas.microsoft.com/office/drawing/2014/main" id="{1A1B4179-58DE-4CBC-8C79-C5534834961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67" b="92500" l="0" r="100000">
                        <a14:foregroundMark x1="45000" y1="31833" x2="52125" y2="66000"/>
                        <a14:foregroundMark x1="48625" y1="28000" x2="51250" y2="65000"/>
                        <a14:foregroundMark x1="55375" y1="43500" x2="55625" y2="67500"/>
                        <a14:foregroundMark x1="42000" y1="46500" x2="45000" y2="66000"/>
                        <a14:foregroundMark x1="50500" y1="64333" x2="51625" y2="75500"/>
                      </a14:backgroundRemoval>
                    </a14:imgEffect>
                  </a14:imgLayer>
                </a14:imgProps>
              </a:ext>
            </a:extLst>
          </a:blip>
          <a:srcRect l="17669" t="13429" r="17676" b="13422"/>
          <a:stretch/>
        </p:blipFill>
        <p:spPr>
          <a:xfrm>
            <a:off x="1168499" y="2881076"/>
            <a:ext cx="2041435" cy="17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632697" y="4958878"/>
            <a:ext cx="3087446" cy="991945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807836" y="5045060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시선이 학습기기 및 자료에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머무는 시간을 통해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집중도 간접 측정</a:t>
            </a:r>
            <a:endParaRPr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1420334" y="4812303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1684326" y="4751397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B4C29-DD6A-40C1-A20C-A4D2B9C73F05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개선방향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9C80213-8CE1-4430-80C2-7A0C84326E5C}"/>
              </a:ext>
            </a:extLst>
          </p:cNvPr>
          <p:cNvSpPr txBox="1">
            <a:spLocks/>
          </p:cNvSpPr>
          <p:nvPr/>
        </p:nvSpPr>
        <p:spPr>
          <a:xfrm>
            <a:off x="364876" y="1268368"/>
            <a:ext cx="11401699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집중도를 측정할 수 있는 보완책 필요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7FAE96-CF89-43A7-B607-17900A9C591B}"/>
              </a:ext>
            </a:extLst>
          </p:cNvPr>
          <p:cNvGrpSpPr/>
          <p:nvPr/>
        </p:nvGrpSpPr>
        <p:grpSpPr>
          <a:xfrm>
            <a:off x="8170963" y="2079106"/>
            <a:ext cx="3613303" cy="4186503"/>
            <a:chOff x="8171220" y="2348914"/>
            <a:chExt cx="3613303" cy="418650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BFF6CF-1578-4E8A-BE91-86CF8B1C2E97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B271F213-CF0C-42A6-AD4F-C9C4B858F8A4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3" name="Google Shape;59;p13">
              <a:extLst>
                <a:ext uri="{FF2B5EF4-FFF2-40B4-BE49-F238E27FC236}">
                  <a16:creationId xmlns:a16="http://schemas.microsoft.com/office/drawing/2014/main" id="{7A3025DB-5E14-47D8-96C9-48E41B4718BF}"/>
                </a:ext>
              </a:extLst>
            </p:cNvPr>
            <p:cNvSpPr txBox="1"/>
            <p:nvPr/>
          </p:nvSpPr>
          <p:spPr>
            <a:xfrm>
              <a:off x="8780101" y="5412036"/>
              <a:ext cx="2364063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주변 물체 감지를 통해 학습 내용 및 집중도 추정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순서도: 대체 처리 73">
              <a:extLst>
                <a:ext uri="{FF2B5EF4-FFF2-40B4-BE49-F238E27FC236}">
                  <a16:creationId xmlns:a16="http://schemas.microsoft.com/office/drawing/2014/main" id="{D6F51FAF-492A-4FBB-9C4D-F1A1170C83DA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Google Shape;59;p13">
              <a:extLst>
                <a:ext uri="{FF2B5EF4-FFF2-40B4-BE49-F238E27FC236}">
                  <a16:creationId xmlns:a16="http://schemas.microsoft.com/office/drawing/2014/main" id="{4F1820C9-5A56-4A65-96EA-9D9D223092A7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D9F617-463B-4B1A-AB73-FF8BB1CF4F75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F6F90B7F-3E39-40E7-9507-BD01F88048D2}"/>
              </a:ext>
            </a:extLst>
          </p:cNvPr>
          <p:cNvSpPr txBox="1">
            <a:spLocks/>
          </p:cNvSpPr>
          <p:nvPr/>
        </p:nvSpPr>
        <p:spPr>
          <a:xfrm>
            <a:off x="4543071" y="4973653"/>
            <a:ext cx="3087446" cy="977169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움직임을 추정해 진행 중인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유형 및 집중도 추정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015B89F-248F-46B6-A1AA-62447435C849}"/>
              </a:ext>
            </a:extLst>
          </p:cNvPr>
          <p:cNvSpPr/>
          <p:nvPr/>
        </p:nvSpPr>
        <p:spPr>
          <a:xfrm>
            <a:off x="5422553" y="4845976"/>
            <a:ext cx="1431636" cy="25935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4EBA8E-E681-45D4-8141-864AC4276652}"/>
              </a:ext>
            </a:extLst>
          </p:cNvPr>
          <p:cNvSpPr/>
          <p:nvPr/>
        </p:nvSpPr>
        <p:spPr>
          <a:xfrm>
            <a:off x="4518723" y="2319965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Hand-Tracking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863089-78DB-480A-95A4-1CF9D32C1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32" r="1"/>
          <a:stretch/>
        </p:blipFill>
        <p:spPr>
          <a:xfrm>
            <a:off x="5201431" y="2881076"/>
            <a:ext cx="1873880" cy="17321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B64507C-7EBA-4382-B396-849539B2236D}"/>
              </a:ext>
            </a:extLst>
          </p:cNvPr>
          <p:cNvSpPr txBox="1"/>
          <p:nvPr/>
        </p:nvSpPr>
        <p:spPr>
          <a:xfrm>
            <a:off x="8419472" y="2338203"/>
            <a:ext cx="310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Object detection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1D49F0-6E58-47FD-8411-ECB78F597EF3}"/>
              </a:ext>
            </a:extLst>
          </p:cNvPr>
          <p:cNvGrpSpPr/>
          <p:nvPr/>
        </p:nvGrpSpPr>
        <p:grpSpPr>
          <a:xfrm>
            <a:off x="7101052" y="7165677"/>
            <a:ext cx="3613303" cy="4186503"/>
            <a:chOff x="8171220" y="2348914"/>
            <a:chExt cx="3613303" cy="418650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A07479-E56E-4993-BFE8-AC55EE7D0217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9D251D-D285-4D75-906B-0C35385D09FA}"/>
                </a:ext>
              </a:extLst>
            </p:cNvPr>
            <p:cNvSpPr txBox="1"/>
            <p:nvPr/>
          </p:nvSpPr>
          <p:spPr>
            <a:xfrm>
              <a:off x="8411340" y="2539439"/>
              <a:ext cx="30874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태플릿 </a:t>
              </a:r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PC</a:t>
              </a: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등 학습 기기 연동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5B27FFD4-99E7-4E5F-B86B-56EE5A92BC27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9" name="Google Shape;59;p13">
              <a:extLst>
                <a:ext uri="{FF2B5EF4-FFF2-40B4-BE49-F238E27FC236}">
                  <a16:creationId xmlns:a16="http://schemas.microsoft.com/office/drawing/2014/main" id="{84A625A8-748B-4B4B-94B2-F6BEC85F8BF0}"/>
                </a:ext>
              </a:extLst>
            </p:cNvPr>
            <p:cNvSpPr txBox="1"/>
            <p:nvPr/>
          </p:nvSpPr>
          <p:spPr>
            <a:xfrm>
              <a:off x="8780101" y="5412036"/>
              <a:ext cx="2364063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 기기 사용 기록을 통해 학습 집중도 간접 측정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7FBE44B-9FF1-4FDE-A245-7DFE8335F4BF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Google Shape;59;p13">
              <a:extLst>
                <a:ext uri="{FF2B5EF4-FFF2-40B4-BE49-F238E27FC236}">
                  <a16:creationId xmlns:a16="http://schemas.microsoft.com/office/drawing/2014/main" id="{4FC4B097-9E4B-4F00-B35F-79DDE1A7437F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0BF4ABE-9B80-4F39-8D0B-B9DFD46AF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38" b="89937" l="9932" r="89897">
                          <a14:foregroundMark x1="24486" y1="59329" x2="33390" y2="16562"/>
                          <a14:foregroundMark x1="33390" y1="16562" x2="37842" y2="7338"/>
                          <a14:foregroundMark x1="37842" y1="7338" x2="39384" y2="18029"/>
                          <a14:foregroundMark x1="39384" y1="18029" x2="27226" y2="616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406" y="3280376"/>
              <a:ext cx="1790399" cy="146236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C0938FA-E045-49D0-AE1F-C2BD2C1793D4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rgbClr val="014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Book Icon by Sanja Veljanoska on Dribbble">
            <a:extLst>
              <a:ext uri="{FF2B5EF4-FFF2-40B4-BE49-F238E27FC236}">
                <a16:creationId xmlns:a16="http://schemas.microsoft.com/office/drawing/2014/main" id="{8D8AEA98-9C75-4615-8736-A2719382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t="15568" r="21609" b="22074"/>
          <a:stretch/>
        </p:blipFill>
        <p:spPr bwMode="auto">
          <a:xfrm>
            <a:off x="9282462" y="3153312"/>
            <a:ext cx="1431636" cy="13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E00F88-31D3-4C26-BDB8-5F8BDC3D2940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84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 및 응용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7C94B2-BEB4-4892-9960-89CE83F5CB08}"/>
              </a:ext>
            </a:extLst>
          </p:cNvPr>
          <p:cNvSpPr/>
          <p:nvPr/>
        </p:nvSpPr>
        <p:spPr>
          <a:xfrm>
            <a:off x="6281795" y="1400223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학습 퍼포먼스 향상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3C9DB85-DD95-4D2D-96E8-7B50A04C04ED}"/>
              </a:ext>
            </a:extLst>
          </p:cNvPr>
          <p:cNvSpPr txBox="1">
            <a:spLocks/>
          </p:cNvSpPr>
          <p:nvPr/>
        </p:nvSpPr>
        <p:spPr>
          <a:xfrm>
            <a:off x="6229252" y="3592190"/>
            <a:ext cx="4719283" cy="960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통계를 활용한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체계적인 학습 전략 수립 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18E9A2DC-8770-4E44-B6C3-17B552A0BED4}"/>
              </a:ext>
            </a:extLst>
          </p:cNvPr>
          <p:cNvSpPr txBox="1">
            <a:spLocks/>
          </p:cNvSpPr>
          <p:nvPr/>
        </p:nvSpPr>
        <p:spPr>
          <a:xfrm>
            <a:off x="3554952" y="5218782"/>
            <a:ext cx="4719283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중 스마트폰 사용 억제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1C4068E-B31C-467C-8D66-3AC10E2EA1E6}"/>
              </a:ext>
            </a:extLst>
          </p:cNvPr>
          <p:cNvSpPr txBox="1">
            <a:spLocks/>
          </p:cNvSpPr>
          <p:nvPr/>
        </p:nvSpPr>
        <p:spPr>
          <a:xfrm>
            <a:off x="6229251" y="2242107"/>
            <a:ext cx="4719283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실질적인 공부 시간 자동 측정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0677DD-20C9-4FFE-9A18-23A38957D9A6}"/>
              </a:ext>
            </a:extLst>
          </p:cNvPr>
          <p:cNvSpPr/>
          <p:nvPr/>
        </p:nvSpPr>
        <p:spPr>
          <a:xfrm>
            <a:off x="610378" y="1400223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 비용 절감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AD8D9B-6EC7-4151-85AB-12D434A0087C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01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 및 응용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D35203-4C75-49E5-8497-F919D1304752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A6C5BE-D63B-4358-8AE8-0CB32E9F1B25}"/>
              </a:ext>
            </a:extLst>
          </p:cNvPr>
          <p:cNvSpPr/>
          <p:nvPr/>
        </p:nvSpPr>
        <p:spPr>
          <a:xfrm>
            <a:off x="4289348" y="2079107"/>
            <a:ext cx="3613303" cy="418650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6CE7F5-910E-44FE-9623-73A181BB3418}"/>
              </a:ext>
            </a:extLst>
          </p:cNvPr>
          <p:cNvSpPr/>
          <p:nvPr/>
        </p:nvSpPr>
        <p:spPr>
          <a:xfrm>
            <a:off x="382567" y="2079109"/>
            <a:ext cx="3613303" cy="418650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75AD94-4431-4E84-BEF0-05D7CBAC688E}"/>
              </a:ext>
            </a:extLst>
          </p:cNvPr>
          <p:cNvSpPr/>
          <p:nvPr/>
        </p:nvSpPr>
        <p:spPr>
          <a:xfrm>
            <a:off x="732290" y="2319965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75EBA-7E03-4751-88B0-6C5D5ACAF5A8}"/>
              </a:ext>
            </a:extLst>
          </p:cNvPr>
          <p:cNvSpPr txBox="1"/>
          <p:nvPr/>
        </p:nvSpPr>
        <p:spPr>
          <a:xfrm>
            <a:off x="662963" y="2359560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스터디 플랫폼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8204522B-1FE1-4156-A52B-36A6BA39C5C6}"/>
              </a:ext>
            </a:extLst>
          </p:cNvPr>
          <p:cNvSpPr txBox="1">
            <a:spLocks/>
          </p:cNvSpPr>
          <p:nvPr/>
        </p:nvSpPr>
        <p:spPr>
          <a:xfrm>
            <a:off x="632697" y="4958878"/>
            <a:ext cx="3087446" cy="991945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Google Shape;59;p13">
            <a:extLst>
              <a:ext uri="{FF2B5EF4-FFF2-40B4-BE49-F238E27FC236}">
                <a16:creationId xmlns:a16="http://schemas.microsoft.com/office/drawing/2014/main" id="{7FB59899-6B93-4560-BBFF-3B15D767B216}"/>
              </a:ext>
            </a:extLst>
          </p:cNvPr>
          <p:cNvSpPr txBox="1"/>
          <p:nvPr/>
        </p:nvSpPr>
        <p:spPr>
          <a:xfrm>
            <a:off x="632697" y="5097937"/>
            <a:ext cx="3087446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지리적 장벽과 무관하게 스터디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가능하며 출석 관리가 수월</a:t>
            </a:r>
            <a:endParaRPr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8F37D5E8-E2B3-4A77-AF0D-BA4F26B5FDDF}"/>
              </a:ext>
            </a:extLst>
          </p:cNvPr>
          <p:cNvSpPr/>
          <p:nvPr/>
        </p:nvSpPr>
        <p:spPr>
          <a:xfrm>
            <a:off x="1420334" y="4812303"/>
            <a:ext cx="1431636" cy="2593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59;p13">
            <a:extLst>
              <a:ext uri="{FF2B5EF4-FFF2-40B4-BE49-F238E27FC236}">
                <a16:creationId xmlns:a16="http://schemas.microsoft.com/office/drawing/2014/main" id="{0243F2BE-ADBC-4B1C-98EA-E0AED2FC3AF4}"/>
              </a:ext>
            </a:extLst>
          </p:cNvPr>
          <p:cNvSpPr txBox="1"/>
          <p:nvPr/>
        </p:nvSpPr>
        <p:spPr>
          <a:xfrm>
            <a:off x="1684326" y="4751397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6F252D-E4D8-4FD3-B1F5-65CAFBFD5288}"/>
              </a:ext>
            </a:extLst>
          </p:cNvPr>
          <p:cNvGrpSpPr/>
          <p:nvPr/>
        </p:nvGrpSpPr>
        <p:grpSpPr>
          <a:xfrm>
            <a:off x="8170963" y="2079106"/>
            <a:ext cx="3613303" cy="4186503"/>
            <a:chOff x="8171220" y="2348914"/>
            <a:chExt cx="3613303" cy="418650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B0E8548-BAC1-4CBC-ADD5-5D9BF6FFB4BE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88393E38-7857-4253-89A3-40C22A505342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2" name="Google Shape;59;p13">
              <a:extLst>
                <a:ext uri="{FF2B5EF4-FFF2-40B4-BE49-F238E27FC236}">
                  <a16:creationId xmlns:a16="http://schemas.microsoft.com/office/drawing/2014/main" id="{88156877-E489-4FAD-A663-33C383830315}"/>
                </a:ext>
              </a:extLst>
            </p:cNvPr>
            <p:cNvSpPr txBox="1"/>
            <p:nvPr/>
          </p:nvSpPr>
          <p:spPr>
            <a:xfrm>
              <a:off x="8510256" y="5375142"/>
              <a:ext cx="2874165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 인적성</a:t>
              </a: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자격증 시험 등에 </a:t>
              </a:r>
              <a:b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활용하여 주최 측 비용절감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4958A241-9CE3-4349-BE3F-5739A7B7AC66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59;p13">
              <a:extLst>
                <a:ext uri="{FF2B5EF4-FFF2-40B4-BE49-F238E27FC236}">
                  <a16:creationId xmlns:a16="http://schemas.microsoft.com/office/drawing/2014/main" id="{4E6A006B-A25E-4512-B7E8-4E3BF1E1AC92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D0FBB6-2C83-4461-B72B-F821C9BE9C64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rgbClr val="014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3FC35F3B-C9AA-4F4D-86FB-2F1A37D615D4}"/>
              </a:ext>
            </a:extLst>
          </p:cNvPr>
          <p:cNvSpPr txBox="1">
            <a:spLocks/>
          </p:cNvSpPr>
          <p:nvPr/>
        </p:nvSpPr>
        <p:spPr>
          <a:xfrm>
            <a:off x="4518723" y="4973653"/>
            <a:ext cx="3111794" cy="977169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</a:t>
            </a: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학원</a:t>
            </a: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타교육 기관과 데이터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공유를 통해 효율적인 학습 추구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5588BF66-9002-4CB9-A4EB-12933E35B66A}"/>
              </a:ext>
            </a:extLst>
          </p:cNvPr>
          <p:cNvSpPr/>
          <p:nvPr/>
        </p:nvSpPr>
        <p:spPr>
          <a:xfrm>
            <a:off x="5422553" y="4845976"/>
            <a:ext cx="1431636" cy="2593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DFE77C-0BC5-4100-A9C6-B2DA7E1CD2B0}"/>
              </a:ext>
            </a:extLst>
          </p:cNvPr>
          <p:cNvSpPr/>
          <p:nvPr/>
        </p:nvSpPr>
        <p:spPr>
          <a:xfrm>
            <a:off x="4518723" y="2319965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학생 관리 플랫폼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7CC404-E020-43B4-9B58-FDCCB50AC8C9}"/>
              </a:ext>
            </a:extLst>
          </p:cNvPr>
          <p:cNvSpPr txBox="1"/>
          <p:nvPr/>
        </p:nvSpPr>
        <p:spPr>
          <a:xfrm>
            <a:off x="8419472" y="2338203"/>
            <a:ext cx="310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시험 플랫폼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67E12573-50B3-4A3B-8F90-BAAA8C9BE5A6}"/>
              </a:ext>
            </a:extLst>
          </p:cNvPr>
          <p:cNvSpPr txBox="1">
            <a:spLocks/>
          </p:cNvSpPr>
          <p:nvPr/>
        </p:nvSpPr>
        <p:spPr>
          <a:xfrm>
            <a:off x="364876" y="1268368"/>
            <a:ext cx="11401699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종로 스터디룸 유쾌한발상">
            <a:extLst>
              <a:ext uri="{FF2B5EF4-FFF2-40B4-BE49-F238E27FC236}">
                <a16:creationId xmlns:a16="http://schemas.microsoft.com/office/drawing/2014/main" id="{772DB762-9688-4059-98B4-43862D20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9" y="2861580"/>
            <a:ext cx="2665845" cy="17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자사고 억누르자… 과학고-영재학교 입시학원으로 '우르르' : 뉴스 ...">
            <a:extLst>
              <a:ext uri="{FF2B5EF4-FFF2-40B4-BE49-F238E27FC236}">
                <a16:creationId xmlns:a16="http://schemas.microsoft.com/office/drawing/2014/main" id="{C227B5B2-797B-4BA6-A27A-8AD08086A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1" r="4777" b="-6118"/>
          <a:stretch/>
        </p:blipFill>
        <p:spPr bwMode="auto">
          <a:xfrm>
            <a:off x="4529422" y="3173620"/>
            <a:ext cx="3082794" cy="14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마켓 - 2018 기쎈 PAT 포스코그룹 인적성검사 - 신입사원 채용대비">
            <a:extLst>
              <a:ext uri="{FF2B5EF4-FFF2-40B4-BE49-F238E27FC236}">
                <a16:creationId xmlns:a16="http://schemas.microsoft.com/office/drawing/2014/main" id="{DBB4CCF5-0B30-4D90-B3D9-2A059FE2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95" y="2861580"/>
            <a:ext cx="1804707" cy="18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9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77B2F6-5A6E-46ED-A3A2-5A5436EAD563}"/>
              </a:ext>
            </a:extLst>
          </p:cNvPr>
          <p:cNvSpPr/>
          <p:nvPr/>
        </p:nvSpPr>
        <p:spPr>
          <a:xfrm>
            <a:off x="3934419" y="3992997"/>
            <a:ext cx="7474034" cy="171319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4D6503-A69B-48EB-834F-A5BD9F6D5F4B}"/>
              </a:ext>
            </a:extLst>
          </p:cNvPr>
          <p:cNvSpPr/>
          <p:nvPr/>
        </p:nvSpPr>
        <p:spPr>
          <a:xfrm>
            <a:off x="3934419" y="2123753"/>
            <a:ext cx="7474034" cy="171319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B4C29-DD6A-40C1-A20C-A4D2B9C73F05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 소개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401849-34F0-4244-A282-813FEC930F0A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Imagen 25">
            <a:extLst>
              <a:ext uri="{FF2B5EF4-FFF2-40B4-BE49-F238E27FC236}">
                <a16:creationId xmlns:a16="http://schemas.microsoft.com/office/drawing/2014/main" id="{6240D017-9B6D-45CC-B7A3-301A2751B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38" y="1017246"/>
            <a:ext cx="3219096" cy="5742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45D5AA2-8CED-4A2B-B2DE-F9290905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6" y="1869000"/>
            <a:ext cx="2212978" cy="39361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262FB4-BD93-4316-B38B-B009EF03B982}"/>
              </a:ext>
            </a:extLst>
          </p:cNvPr>
          <p:cNvSpPr txBox="1"/>
          <p:nvPr/>
        </p:nvSpPr>
        <p:spPr>
          <a:xfrm>
            <a:off x="4271392" y="3485930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EDB083-23F1-4876-8135-4992AFF31A5F}"/>
              </a:ext>
            </a:extLst>
          </p:cNvPr>
          <p:cNvSpPr txBox="1"/>
          <p:nvPr/>
        </p:nvSpPr>
        <p:spPr>
          <a:xfrm>
            <a:off x="6775579" y="3483427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75E6DF-CDC7-4568-98A5-2E923A549283}"/>
              </a:ext>
            </a:extLst>
          </p:cNvPr>
          <p:cNvSpPr txBox="1"/>
          <p:nvPr/>
        </p:nvSpPr>
        <p:spPr>
          <a:xfrm>
            <a:off x="9248268" y="3505011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01D64B-0ADB-403F-9574-AB5952223036}"/>
              </a:ext>
            </a:extLst>
          </p:cNvPr>
          <p:cNvSpPr txBox="1"/>
          <p:nvPr/>
        </p:nvSpPr>
        <p:spPr>
          <a:xfrm>
            <a:off x="4295160" y="5345329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이경원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D6EE0-4511-45A4-A5E3-52E04B5788FD}"/>
              </a:ext>
            </a:extLst>
          </p:cNvPr>
          <p:cNvSpPr txBox="1"/>
          <p:nvPr/>
        </p:nvSpPr>
        <p:spPr>
          <a:xfrm>
            <a:off x="6795641" y="5348109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29E20F-289B-457B-B90E-E577838D0D0B}"/>
              </a:ext>
            </a:extLst>
          </p:cNvPr>
          <p:cNvSpPr txBox="1"/>
          <p:nvPr/>
        </p:nvSpPr>
        <p:spPr>
          <a:xfrm>
            <a:off x="9277847" y="5348109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98B70C6-C265-4ED8-9B9A-B85869F4F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34" y="2216705"/>
            <a:ext cx="2384854" cy="1343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A2A8696-11A8-441C-BF4F-A3A4029E9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507" y="2207469"/>
            <a:ext cx="2384854" cy="136341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AD952B9-DA9F-4769-9FB0-0EB9F7C1C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71" y="2216705"/>
            <a:ext cx="2384854" cy="134346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A5E6640-CB0F-493E-93BA-904EE9FF6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103" y="4073866"/>
            <a:ext cx="2384854" cy="134346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5A3E69-616E-49CB-BD21-FBF77170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35" y="4071397"/>
            <a:ext cx="2384854" cy="134346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3BA217E-0890-4B71-B129-6F02EBCF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711" y="4069925"/>
            <a:ext cx="2384854" cy="13634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A013FC-0248-4639-BBBC-762F46B221E7}"/>
              </a:ext>
            </a:extLst>
          </p:cNvPr>
          <p:cNvSpPr/>
          <p:nvPr/>
        </p:nvSpPr>
        <p:spPr>
          <a:xfrm>
            <a:off x="923638" y="3337721"/>
            <a:ext cx="2099150" cy="421478"/>
          </a:xfrm>
          <a:prstGeom prst="rect">
            <a:avLst/>
          </a:prstGeom>
          <a:noFill/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6C04A0-3CF6-46B2-B880-CC0B9212B92C}"/>
              </a:ext>
            </a:extLst>
          </p:cNvPr>
          <p:cNvCxnSpPr>
            <a:cxnSpLocks/>
          </p:cNvCxnSpPr>
          <p:nvPr/>
        </p:nvCxnSpPr>
        <p:spPr>
          <a:xfrm>
            <a:off x="3022788" y="3759199"/>
            <a:ext cx="919337" cy="19469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E10DBCC-14F4-4390-BE47-D110D5937A48}"/>
              </a:ext>
            </a:extLst>
          </p:cNvPr>
          <p:cNvCxnSpPr>
            <a:cxnSpLocks/>
          </p:cNvCxnSpPr>
          <p:nvPr/>
        </p:nvCxnSpPr>
        <p:spPr>
          <a:xfrm flipH="1">
            <a:off x="3042057" y="2123753"/>
            <a:ext cx="910716" cy="1213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62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2794730" cy="553998"/>
            <a:chOff x="474436" y="4507378"/>
            <a:chExt cx="2794730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2794730" cy="276999"/>
              <a:chOff x="474436" y="4230379"/>
              <a:chExt cx="2794730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1473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2020.06.04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722330" y="314335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722330" y="2733537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5722330" y="420825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5722330" y="3790529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AA73AD-2E08-43EE-A342-11A66951CBB3}"/>
              </a:ext>
            </a:extLst>
          </p:cNvPr>
          <p:cNvSpPr txBox="1"/>
          <p:nvPr/>
        </p:nvSpPr>
        <p:spPr>
          <a:xfrm>
            <a:off x="5722330" y="529393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467DC4-9E65-4905-B120-BCFB07BC44E7}"/>
              </a:ext>
            </a:extLst>
          </p:cNvPr>
          <p:cNvSpPr txBox="1"/>
          <p:nvPr/>
        </p:nvSpPr>
        <p:spPr>
          <a:xfrm>
            <a:off x="5722571" y="4895075"/>
            <a:ext cx="735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9024492" y="316193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9024492" y="2733537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8F00-9C54-491D-83B0-82F23439D6C9}"/>
              </a:ext>
            </a:extLst>
          </p:cNvPr>
          <p:cNvSpPr txBox="1"/>
          <p:nvPr/>
        </p:nvSpPr>
        <p:spPr>
          <a:xfrm>
            <a:off x="9024492" y="420825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방향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D3D4A-FA0A-45A4-B843-896F6841C135}"/>
              </a:ext>
            </a:extLst>
          </p:cNvPr>
          <p:cNvSpPr txBox="1"/>
          <p:nvPr/>
        </p:nvSpPr>
        <p:spPr>
          <a:xfrm>
            <a:off x="9024492" y="3779854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AC2E9-85F1-4C8B-AB91-DDB752A84714}"/>
              </a:ext>
            </a:extLst>
          </p:cNvPr>
          <p:cNvSpPr txBox="1"/>
          <p:nvPr/>
        </p:nvSpPr>
        <p:spPr>
          <a:xfrm>
            <a:off x="9024492" y="52939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 효과 및 응용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485155-56B0-4082-B2F9-D6845C91A447}"/>
              </a:ext>
            </a:extLst>
          </p:cNvPr>
          <p:cNvSpPr txBox="1"/>
          <p:nvPr/>
        </p:nvSpPr>
        <p:spPr>
          <a:xfrm>
            <a:off x="9024492" y="4865532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02694FD8-6C4C-46AE-9C7B-BFB3BDAA738B}"/>
              </a:ext>
            </a:extLst>
          </p:cNvPr>
          <p:cNvSpPr txBox="1">
            <a:spLocks/>
          </p:cNvSpPr>
          <p:nvPr/>
        </p:nvSpPr>
        <p:spPr>
          <a:xfrm>
            <a:off x="6261398" y="4983269"/>
            <a:ext cx="3721520" cy="5053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9BA3936-74A0-4D37-8C0E-6857EA8AD613}"/>
              </a:ext>
            </a:extLst>
          </p:cNvPr>
          <p:cNvSpPr txBox="1">
            <a:spLocks/>
          </p:cNvSpPr>
          <p:nvPr/>
        </p:nvSpPr>
        <p:spPr>
          <a:xfrm>
            <a:off x="2352523" y="4988282"/>
            <a:ext cx="3591376" cy="4928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9E2EFE-89A6-4C97-88AF-612CA9418785}"/>
              </a:ext>
            </a:extLst>
          </p:cNvPr>
          <p:cNvSpPr/>
          <p:nvPr/>
        </p:nvSpPr>
        <p:spPr>
          <a:xfrm>
            <a:off x="2352522" y="1774548"/>
            <a:ext cx="3583867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재택 학습자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95ADE-3E08-436F-A236-088275F0DEBA}"/>
              </a:ext>
            </a:extLst>
          </p:cNvPr>
          <p:cNvSpPr txBox="1"/>
          <p:nvPr/>
        </p:nvSpPr>
        <p:spPr>
          <a:xfrm>
            <a:off x="2384860" y="5014960"/>
            <a:ext cx="35440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TV,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게임기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방해요소로 자기통제력 상실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solidFill>
            <a:srgbClr val="00287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17F69DFA-FD31-4ABA-9262-D82DEA8A8BE0}"/>
              </a:ext>
            </a:extLst>
          </p:cNvPr>
          <p:cNvSpPr/>
          <p:nvPr/>
        </p:nvSpPr>
        <p:spPr>
          <a:xfrm rot="5400000">
            <a:off x="5944190" y="5495364"/>
            <a:ext cx="288601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카공족' 대학생들이 바라보는 'NO 스터디존' 카페는? : 네이버 포스트">
            <a:extLst>
              <a:ext uri="{FF2B5EF4-FFF2-40B4-BE49-F238E27FC236}">
                <a16:creationId xmlns:a16="http://schemas.microsoft.com/office/drawing/2014/main" id="{09368A44-E904-423A-A295-AA6D36707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615" r="8080" b="952"/>
          <a:stretch/>
        </p:blipFill>
        <p:spPr bwMode="auto">
          <a:xfrm>
            <a:off x="6261398" y="2280729"/>
            <a:ext cx="3721520" cy="25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1EF061-7F8F-4DEA-995D-B9A5A41661A5}"/>
              </a:ext>
            </a:extLst>
          </p:cNvPr>
          <p:cNvSpPr/>
          <p:nvPr/>
        </p:nvSpPr>
        <p:spPr>
          <a:xfrm>
            <a:off x="6261398" y="1776787"/>
            <a:ext cx="3721520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카공족 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0493D-87D3-40AA-BC72-ECBE9D67D99B}"/>
              </a:ext>
            </a:extLst>
          </p:cNvPr>
          <p:cNvSpPr txBox="1"/>
          <p:nvPr/>
        </p:nvSpPr>
        <p:spPr>
          <a:xfrm>
            <a:off x="6261398" y="5025860"/>
            <a:ext cx="372152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 감염 위험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6D32812-967C-4A36-9F37-FCC84C5CAAC0}"/>
              </a:ext>
            </a:extLst>
          </p:cNvPr>
          <p:cNvSpPr/>
          <p:nvPr/>
        </p:nvSpPr>
        <p:spPr>
          <a:xfrm>
            <a:off x="2352522" y="1249774"/>
            <a:ext cx="7630396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확산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A131C54-8AD3-47E0-804E-A11128C42FC4}"/>
              </a:ext>
            </a:extLst>
          </p:cNvPr>
          <p:cNvSpPr txBox="1">
            <a:spLocks/>
          </p:cNvSpPr>
          <p:nvPr/>
        </p:nvSpPr>
        <p:spPr>
          <a:xfrm>
            <a:off x="2352523" y="6021061"/>
            <a:ext cx="7630396" cy="52132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적절한 비대면 학습 환경 필요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6030F3-19F9-4041-94E0-002B8B6133F1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 descr="서산시립도서관 &quot;코로나19 걱정되시죠? 전자책 이용하세요&quot; | 연합뉴스">
            <a:extLst>
              <a:ext uri="{FF2B5EF4-FFF2-40B4-BE49-F238E27FC236}">
                <a16:creationId xmlns:a16="http://schemas.microsoft.com/office/drawing/2014/main" id="{0C242BA6-43AD-4876-B26B-3A5232556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3898" b="-683"/>
          <a:stretch/>
        </p:blipFill>
        <p:spPr bwMode="auto">
          <a:xfrm>
            <a:off x="689459" y="6955952"/>
            <a:ext cx="3583867" cy="261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글로벌-이슈 24] 영국 코로나19 여파 교육 빈부격차 확대…9월 등교개학 ...">
            <a:extLst>
              <a:ext uri="{FF2B5EF4-FFF2-40B4-BE49-F238E27FC236}">
                <a16:creationId xmlns:a16="http://schemas.microsoft.com/office/drawing/2014/main" id="{4B739BAA-78D5-4D88-A79B-7AE1B7D8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r="5054" b="547"/>
          <a:stretch/>
        </p:blipFill>
        <p:spPr bwMode="auto">
          <a:xfrm>
            <a:off x="2352522" y="2259338"/>
            <a:ext cx="3576353" cy="25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5796" y="1802780"/>
            <a:ext cx="5409502" cy="396658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2394864" y="5850725"/>
            <a:ext cx="8664975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스마트폰만 있다면 어느 곳이든 독서실과 동일한 학습 환경 제공 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C289E-31B9-4E68-8C0E-9DEE2311152F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8BD0D3-5911-4C73-BEEC-4857A57DFBED}"/>
              </a:ext>
            </a:extLst>
          </p:cNvPr>
          <p:cNvSpPr/>
          <p:nvPr/>
        </p:nvSpPr>
        <p:spPr>
          <a:xfrm>
            <a:off x="1052945" y="1230563"/>
            <a:ext cx="9991634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 어플리케이션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A6238E6-2AA4-4B4B-8002-732BB9689AAF}"/>
              </a:ext>
            </a:extLst>
          </p:cNvPr>
          <p:cNvSpPr txBox="1">
            <a:spLocks/>
          </p:cNvSpPr>
          <p:nvPr/>
        </p:nvSpPr>
        <p:spPr>
          <a:xfrm>
            <a:off x="6325298" y="2968232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스마트폰으로 학습자 촬영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5C16BBB-CF86-4E63-9FB2-483757A14BC3}"/>
              </a:ext>
            </a:extLst>
          </p:cNvPr>
          <p:cNvSpPr txBox="1">
            <a:spLocks/>
          </p:cNvSpPr>
          <p:nvPr/>
        </p:nvSpPr>
        <p:spPr>
          <a:xfrm>
            <a:off x="6325298" y="3912181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AI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학습자의 학습시간을 측정하여 제공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DA4F864-E7FD-4DE7-B64E-ACDEE21ED9EE}"/>
              </a:ext>
            </a:extLst>
          </p:cNvPr>
          <p:cNvSpPr txBox="1">
            <a:spLocks/>
          </p:cNvSpPr>
          <p:nvPr/>
        </p:nvSpPr>
        <p:spPr>
          <a:xfrm>
            <a:off x="6325297" y="4856130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 자기 통제력 강화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9A0A5-A1E0-4386-8B71-A9227CA9DA7D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9281860-756F-47CF-B02D-73671AE031DC}"/>
              </a:ext>
            </a:extLst>
          </p:cNvPr>
          <p:cNvSpPr txBox="1">
            <a:spLocks/>
          </p:cNvSpPr>
          <p:nvPr/>
        </p:nvSpPr>
        <p:spPr>
          <a:xfrm>
            <a:off x="1052946" y="5850269"/>
            <a:ext cx="1333980" cy="671019"/>
          </a:xfrm>
          <a:prstGeom prst="rect">
            <a:avLst/>
          </a:prstGeom>
          <a:solidFill>
            <a:srgbClr val="FFC00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GOAL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A0902C0-C329-48A7-9EF8-D62ADE59EA98}"/>
              </a:ext>
            </a:extLst>
          </p:cNvPr>
          <p:cNvSpPr txBox="1">
            <a:spLocks/>
          </p:cNvSpPr>
          <p:nvPr/>
        </p:nvSpPr>
        <p:spPr>
          <a:xfrm>
            <a:off x="6325296" y="2018034"/>
            <a:ext cx="4719283" cy="7349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타겟 유저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의지가 있는 학습자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구현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65C1E8-7421-47EA-94AE-8D9E978D1BD6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9BFE797-506B-41E4-8EA8-EFD2E235212B}"/>
              </a:ext>
            </a:extLst>
          </p:cNvPr>
          <p:cNvSpPr txBox="1">
            <a:spLocks/>
          </p:cNvSpPr>
          <p:nvPr/>
        </p:nvSpPr>
        <p:spPr>
          <a:xfrm>
            <a:off x="3745491" y="2713018"/>
            <a:ext cx="1848500" cy="320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Imagen 25">
            <a:extLst>
              <a:ext uri="{FF2B5EF4-FFF2-40B4-BE49-F238E27FC236}">
                <a16:creationId xmlns:a16="http://schemas.microsoft.com/office/drawing/2014/main" id="{3D6F04D3-ACFE-4047-8CB0-ED4CE986F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63" y="1022282"/>
            <a:ext cx="3219096" cy="5742264"/>
          </a:xfrm>
          <a:prstGeom prst="rect">
            <a:avLst/>
          </a:prstGeom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2E5FD77F-1CB7-4EFF-B31E-45F40FB3C5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047" y="1009064"/>
            <a:ext cx="3219096" cy="574226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FA788D-1864-4960-9B43-A185E94C6954}"/>
              </a:ext>
            </a:extLst>
          </p:cNvPr>
          <p:cNvSpPr/>
          <p:nvPr/>
        </p:nvSpPr>
        <p:spPr>
          <a:xfrm>
            <a:off x="3745490" y="3033932"/>
            <a:ext cx="1848500" cy="111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D9DCB-21CC-4B74-BD07-58B7CD26ED4B}"/>
              </a:ext>
            </a:extLst>
          </p:cNvPr>
          <p:cNvSpPr txBox="1"/>
          <p:nvPr/>
        </p:nvSpPr>
        <p:spPr>
          <a:xfrm>
            <a:off x="3804659" y="3178806"/>
            <a:ext cx="178933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시간 자동기록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과목별 시간 기록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2E5913-315B-4698-913F-FF42FAF3A0EA}"/>
              </a:ext>
            </a:extLst>
          </p:cNvPr>
          <p:cNvSpPr txBox="1"/>
          <p:nvPr/>
        </p:nvSpPr>
        <p:spPr>
          <a:xfrm>
            <a:off x="4333942" y="2679190"/>
            <a:ext cx="73076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F41280A-A1EC-428F-93C8-207F3F92F597}"/>
              </a:ext>
            </a:extLst>
          </p:cNvPr>
          <p:cNvSpPr txBox="1">
            <a:spLocks/>
          </p:cNvSpPr>
          <p:nvPr/>
        </p:nvSpPr>
        <p:spPr>
          <a:xfrm>
            <a:off x="6595135" y="2713018"/>
            <a:ext cx="1848500" cy="320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2F0BE3-2E5E-48E3-AA9C-28A6F57A6B46}"/>
              </a:ext>
            </a:extLst>
          </p:cNvPr>
          <p:cNvSpPr/>
          <p:nvPr/>
        </p:nvSpPr>
        <p:spPr>
          <a:xfrm>
            <a:off x="6595134" y="3033932"/>
            <a:ext cx="1848500" cy="1136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433524-B3A5-485C-BD47-E0E601F7CF2B}"/>
              </a:ext>
            </a:extLst>
          </p:cNvPr>
          <p:cNvSpPr txBox="1"/>
          <p:nvPr/>
        </p:nvSpPr>
        <p:spPr>
          <a:xfrm>
            <a:off x="6654303" y="3040160"/>
            <a:ext cx="17893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스터디그룹간 공유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그룹원간 경쟁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목표별 그룹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349FFA-605D-4CC9-8DD0-955F8D595ABC}"/>
              </a:ext>
            </a:extLst>
          </p:cNvPr>
          <p:cNvSpPr txBox="1"/>
          <p:nvPr/>
        </p:nvSpPr>
        <p:spPr>
          <a:xfrm>
            <a:off x="7183586" y="2679190"/>
            <a:ext cx="73076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공유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233943E-4DD2-4A42-BB4C-60FF08C25AFC}"/>
              </a:ext>
            </a:extLst>
          </p:cNvPr>
          <p:cNvSpPr/>
          <p:nvPr/>
        </p:nvSpPr>
        <p:spPr>
          <a:xfrm>
            <a:off x="5794401" y="3258904"/>
            <a:ext cx="618165" cy="597409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8EF4A7AD-281F-452B-8C90-11DDF696EFFA}"/>
              </a:ext>
            </a:extLst>
          </p:cNvPr>
          <p:cNvSpPr txBox="1">
            <a:spLocks/>
          </p:cNvSpPr>
          <p:nvPr/>
        </p:nvSpPr>
        <p:spPr>
          <a:xfrm>
            <a:off x="3743816" y="5131417"/>
            <a:ext cx="4699818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자기 통제력 강화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5C448A3-CBBD-4B7D-887D-BD4646F7F134}"/>
              </a:ext>
            </a:extLst>
          </p:cNvPr>
          <p:cNvSpPr/>
          <p:nvPr/>
        </p:nvSpPr>
        <p:spPr>
          <a:xfrm>
            <a:off x="5866753" y="4305614"/>
            <a:ext cx="503339" cy="597409"/>
          </a:xfrm>
          <a:prstGeom prst="downArrow">
            <a:avLst>
              <a:gd name="adj1" fmla="val 4000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0AD922B-AE30-4387-9EEE-0FCC26E6DD51}"/>
              </a:ext>
            </a:extLst>
          </p:cNvPr>
          <p:cNvSpPr/>
          <p:nvPr/>
        </p:nvSpPr>
        <p:spPr>
          <a:xfrm>
            <a:off x="3779164" y="2151104"/>
            <a:ext cx="4664470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핵심 기능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91CD5D-AA09-4FBE-AD96-6616BB1B1FE6}"/>
              </a:ext>
            </a:extLst>
          </p:cNvPr>
          <p:cNvSpPr txBox="1"/>
          <p:nvPr/>
        </p:nvSpPr>
        <p:spPr>
          <a:xfrm>
            <a:off x="6118422" y="5884518"/>
            <a:ext cx="161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FA4041-78CD-4F21-A733-80F52EF9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985" y="1860818"/>
            <a:ext cx="2212978" cy="39361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9FB9666-AD67-4EF5-A4CF-5EB38A34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08" y="1963817"/>
            <a:ext cx="2164110" cy="38492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7BDB745B-DDDC-44E7-AAEB-AEA309F87422}"/>
              </a:ext>
            </a:extLst>
          </p:cNvPr>
          <p:cNvCxnSpPr>
            <a:cxnSpLocks/>
          </p:cNvCxnSpPr>
          <p:nvPr/>
        </p:nvCxnSpPr>
        <p:spPr>
          <a:xfrm flipV="1">
            <a:off x="3112316" y="2871144"/>
            <a:ext cx="726016" cy="60692"/>
          </a:xfrm>
          <a:prstGeom prst="bentConnector3">
            <a:avLst>
              <a:gd name="adj1" fmla="val 52544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DA0CD1-57EE-4EE0-B6ED-5A71050DCD0D}"/>
              </a:ext>
            </a:extLst>
          </p:cNvPr>
          <p:cNvCxnSpPr>
            <a:cxnSpLocks/>
          </p:cNvCxnSpPr>
          <p:nvPr/>
        </p:nvCxnSpPr>
        <p:spPr>
          <a:xfrm flipV="1">
            <a:off x="1945927" y="3187981"/>
            <a:ext cx="1833237" cy="640911"/>
          </a:xfrm>
          <a:prstGeom prst="bentConnector3">
            <a:avLst>
              <a:gd name="adj1" fmla="val 85268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02512CB-F176-4FE6-BFF6-6EC6234A0984}"/>
              </a:ext>
            </a:extLst>
          </p:cNvPr>
          <p:cNvCxnSpPr>
            <a:cxnSpLocks/>
          </p:cNvCxnSpPr>
          <p:nvPr/>
        </p:nvCxnSpPr>
        <p:spPr>
          <a:xfrm rot="10800000">
            <a:off x="8271146" y="3062839"/>
            <a:ext cx="604398" cy="250284"/>
          </a:xfrm>
          <a:prstGeom prst="bentConnector3">
            <a:avLst>
              <a:gd name="adj1" fmla="val 50000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7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1A0AF6-EAF7-4865-A2AD-6BD12CCE5448}"/>
              </a:ext>
            </a:extLst>
          </p:cNvPr>
          <p:cNvSpPr/>
          <p:nvPr/>
        </p:nvSpPr>
        <p:spPr>
          <a:xfrm>
            <a:off x="7998571" y="1900708"/>
            <a:ext cx="3428074" cy="4471153"/>
          </a:xfrm>
          <a:prstGeom prst="roundRect">
            <a:avLst>
              <a:gd name="adj" fmla="val 859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3E699BB-9AFB-47E4-BAF6-6E92FDAAAB91}"/>
              </a:ext>
            </a:extLst>
          </p:cNvPr>
          <p:cNvSpPr/>
          <p:nvPr/>
        </p:nvSpPr>
        <p:spPr>
          <a:xfrm>
            <a:off x="662624" y="1871301"/>
            <a:ext cx="3428074" cy="4471153"/>
          </a:xfrm>
          <a:prstGeom prst="roundRect">
            <a:avLst>
              <a:gd name="adj" fmla="val 859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91710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</a:t>
            </a: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구현 </a:t>
            </a:r>
            <a:r>
              <a: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Context Diagram 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65C1E8-7421-47EA-94AE-8D9E978D1BD6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A8A5C20-0768-4E60-AC44-FCC27F0ED823}"/>
              </a:ext>
            </a:extLst>
          </p:cNvPr>
          <p:cNvSpPr txBox="1">
            <a:spLocks/>
          </p:cNvSpPr>
          <p:nvPr/>
        </p:nvSpPr>
        <p:spPr>
          <a:xfrm>
            <a:off x="1022464" y="3677304"/>
            <a:ext cx="2675231" cy="3609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공부 영상 실시간 촬영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8A0DED-092C-40F4-ACEC-3A99C27D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" t="12648" r="3303" b="61431"/>
          <a:stretch/>
        </p:blipFill>
        <p:spPr>
          <a:xfrm>
            <a:off x="1518232" y="4675250"/>
            <a:ext cx="1519683" cy="749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7D1EABD-3A00-4C10-8BE2-5B8C41EDDA2B}"/>
              </a:ext>
            </a:extLst>
          </p:cNvPr>
          <p:cNvGrpSpPr/>
          <p:nvPr/>
        </p:nvGrpSpPr>
        <p:grpSpPr>
          <a:xfrm>
            <a:off x="892309" y="2062051"/>
            <a:ext cx="2924805" cy="1639637"/>
            <a:chOff x="857116" y="1747692"/>
            <a:chExt cx="3608284" cy="2022793"/>
          </a:xfrm>
        </p:grpSpPr>
        <p:pic>
          <p:nvPicPr>
            <p:cNvPr id="29" name="Imagen 25">
              <a:extLst>
                <a:ext uri="{FF2B5EF4-FFF2-40B4-BE49-F238E27FC236}">
                  <a16:creationId xmlns:a16="http://schemas.microsoft.com/office/drawing/2014/main" id="{48E30763-C55A-4BB2-8D9F-2014B35AE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649861" y="954947"/>
              <a:ext cx="2022793" cy="36082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4F1F24-FFDC-4553-9F23-02CFF46E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68" y="2108597"/>
              <a:ext cx="2364398" cy="1334310"/>
            </a:xfrm>
            <a:prstGeom prst="rect">
              <a:avLst/>
            </a:prstGeom>
          </p:spPr>
        </p:pic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9A1B5CA9-4A03-4DB4-977A-CC7E3175B607}"/>
              </a:ext>
            </a:extLst>
          </p:cNvPr>
          <p:cNvSpPr txBox="1">
            <a:spLocks/>
          </p:cNvSpPr>
          <p:nvPr/>
        </p:nvSpPr>
        <p:spPr>
          <a:xfrm>
            <a:off x="411359" y="5672110"/>
            <a:ext cx="3967824" cy="3609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공부 시간 실시간 표시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기록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B2E4C5-351D-417C-A675-25857EBC9202}"/>
              </a:ext>
            </a:extLst>
          </p:cNvPr>
          <p:cNvSpPr/>
          <p:nvPr/>
        </p:nvSpPr>
        <p:spPr>
          <a:xfrm>
            <a:off x="8457762" y="4660318"/>
            <a:ext cx="2602954" cy="1027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Algorithm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331A9D13-FB8A-4383-A68F-8543CC4648EE}"/>
              </a:ext>
            </a:extLst>
          </p:cNvPr>
          <p:cNvSpPr txBox="1">
            <a:spLocks/>
          </p:cNvSpPr>
          <p:nvPr/>
        </p:nvSpPr>
        <p:spPr>
          <a:xfrm>
            <a:off x="1038632" y="1300903"/>
            <a:ext cx="2713278" cy="7111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Client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(Application)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878090-F058-4E4D-AA94-B36118870E86}"/>
              </a:ext>
            </a:extLst>
          </p:cNvPr>
          <p:cNvCxnSpPr/>
          <p:nvPr/>
        </p:nvCxnSpPr>
        <p:spPr>
          <a:xfrm>
            <a:off x="1033203" y="4190533"/>
            <a:ext cx="2664492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83CBDC6A-A187-485E-BFAA-E82F3F834635}"/>
              </a:ext>
            </a:extLst>
          </p:cNvPr>
          <p:cNvSpPr txBox="1">
            <a:spLocks/>
          </p:cNvSpPr>
          <p:nvPr/>
        </p:nvSpPr>
        <p:spPr>
          <a:xfrm>
            <a:off x="8379883" y="1430989"/>
            <a:ext cx="2713278" cy="4708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Server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EE646E-A584-46B7-98A0-CAB3C518E52F}"/>
              </a:ext>
            </a:extLst>
          </p:cNvPr>
          <p:cNvCxnSpPr/>
          <p:nvPr/>
        </p:nvCxnSpPr>
        <p:spPr>
          <a:xfrm>
            <a:off x="3966105" y="3001547"/>
            <a:ext cx="42858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1AB1B1C-B58D-43B4-946E-4656237FB859}"/>
              </a:ext>
            </a:extLst>
          </p:cNvPr>
          <p:cNvCxnSpPr>
            <a:cxnSpLocks/>
          </p:cNvCxnSpPr>
          <p:nvPr/>
        </p:nvCxnSpPr>
        <p:spPr>
          <a:xfrm flipH="1">
            <a:off x="3802195" y="5049968"/>
            <a:ext cx="43743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>
            <a:extLst>
              <a:ext uri="{FF2B5EF4-FFF2-40B4-BE49-F238E27FC236}">
                <a16:creationId xmlns:a16="http://schemas.microsoft.com/office/drawing/2014/main" id="{82586CFC-0C65-4373-BE61-C3462DF5A40E}"/>
              </a:ext>
            </a:extLst>
          </p:cNvPr>
          <p:cNvSpPr txBox="1">
            <a:spLocks/>
          </p:cNvSpPr>
          <p:nvPr/>
        </p:nvSpPr>
        <p:spPr>
          <a:xfrm>
            <a:off x="4717971" y="3157206"/>
            <a:ext cx="2713278" cy="19065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Socket </a:t>
            </a:r>
          </a:p>
          <a:p>
            <a:pPr algn="ctr"/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Communication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0A4B5B2-D89D-4A50-B979-05A948EC2FA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9745001" y="3452451"/>
            <a:ext cx="14238" cy="12078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BA12C11-B111-4A0F-B813-1082265A80BE}"/>
              </a:ext>
            </a:extLst>
          </p:cNvPr>
          <p:cNvSpPr txBox="1"/>
          <p:nvPr/>
        </p:nvSpPr>
        <p:spPr>
          <a:xfrm>
            <a:off x="4262068" y="2274674"/>
            <a:ext cx="36797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m3u8</a:t>
            </a: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비디오 스트림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27005-4CA6-4421-98AB-CA8FF4B22F6B}"/>
              </a:ext>
            </a:extLst>
          </p:cNvPr>
          <p:cNvSpPr txBox="1"/>
          <p:nvPr/>
        </p:nvSpPr>
        <p:spPr>
          <a:xfrm>
            <a:off x="4068275" y="5112299"/>
            <a:ext cx="396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프레임별 공부 중 여부 판단 결과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A36ACA-B1B1-49F1-8F55-C89CF5B02CCF}"/>
              </a:ext>
            </a:extLst>
          </p:cNvPr>
          <p:cNvSpPr txBox="1"/>
          <p:nvPr/>
        </p:nvSpPr>
        <p:spPr>
          <a:xfrm>
            <a:off x="8940968" y="3675148"/>
            <a:ext cx="2774677" cy="64633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json 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</a:p>
          <a:p>
            <a:pPr algn="ctr"/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 결과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2D8BF35-C81A-466D-8185-BADBF0CCD6DD}"/>
              </a:ext>
            </a:extLst>
          </p:cNvPr>
          <p:cNvSpPr txBox="1">
            <a:spLocks/>
          </p:cNvSpPr>
          <p:nvPr/>
        </p:nvSpPr>
        <p:spPr>
          <a:xfrm>
            <a:off x="8542274" y="2448231"/>
            <a:ext cx="2449893" cy="91524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estimation </a:t>
            </a:r>
            <a:b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07043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823043" y="4770062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센서 필요 없이 일반 카메라로 실시간 이미지 및 동영상 추출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86A1EA-AE3C-402E-8A9A-27358C9AE42E}"/>
              </a:ext>
            </a:extLst>
          </p:cNvPr>
          <p:cNvSpPr txBox="1">
            <a:spLocks/>
          </p:cNvSpPr>
          <p:nvPr/>
        </p:nvSpPr>
        <p:spPr>
          <a:xfrm>
            <a:off x="823043" y="5269812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이미지 내 관절을 먼저 파악하고 자세를 추정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451CA20D-BF7D-426D-8B4E-867DA9E0E458}"/>
              </a:ext>
            </a:extLst>
          </p:cNvPr>
          <p:cNvSpPr txBox="1">
            <a:spLocks/>
          </p:cNvSpPr>
          <p:nvPr/>
        </p:nvSpPr>
        <p:spPr>
          <a:xfrm>
            <a:off x="823043" y="5770500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추정한 자세를 바탕으로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형성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B107196-CE28-4D87-B4A7-5156ECBA134A}"/>
              </a:ext>
            </a:extLst>
          </p:cNvPr>
          <p:cNvSpPr txBox="1">
            <a:spLocks/>
          </p:cNvSpPr>
          <p:nvPr/>
        </p:nvSpPr>
        <p:spPr>
          <a:xfrm>
            <a:off x="823043" y="1741946"/>
            <a:ext cx="10673562" cy="438353"/>
          </a:xfrm>
          <a:prstGeom prst="rect">
            <a:avLst/>
          </a:prstGeom>
          <a:solidFill>
            <a:schemeClr val="accent3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기반의 실시간 다중 신체 인식 라이브러리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9A70E6-841E-4F1C-8759-16AFD7A15EEC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E67149-7125-4240-8BC2-D20F2E6E9F88}"/>
              </a:ext>
            </a:extLst>
          </p:cNvPr>
          <p:cNvSpPr/>
          <p:nvPr/>
        </p:nvSpPr>
        <p:spPr>
          <a:xfrm>
            <a:off x="823043" y="1264723"/>
            <a:ext cx="10691492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578842" y="5148168"/>
            <a:ext cx="4917763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부위별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 출력</a:t>
            </a:r>
            <a:endParaRPr lang="en-US" altLang="ko-KR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D842B88-1B6F-4466-A8B6-965E197622C0}"/>
              </a:ext>
            </a:extLst>
          </p:cNvPr>
          <p:cNvSpPr/>
          <p:nvPr/>
        </p:nvSpPr>
        <p:spPr>
          <a:xfrm>
            <a:off x="5967372" y="5258911"/>
            <a:ext cx="361175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2EAA84-AA58-436E-8DA8-19E207F3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88" y="2430080"/>
            <a:ext cx="2058702" cy="205870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71C955-0480-4189-8898-07F48EFD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72" y="2425140"/>
            <a:ext cx="3761761" cy="20636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5CE3D7-DC54-46ED-ABAF-D03D78F995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10" y="2415906"/>
            <a:ext cx="3694672" cy="20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1259362" y="1958109"/>
            <a:ext cx="4679156" cy="29556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Multi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 간 속도 비교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9A70E6-841E-4F1C-8759-16AFD7A15EEC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E67149-7125-4240-8BC2-D20F2E6E9F88}"/>
              </a:ext>
            </a:extLst>
          </p:cNvPr>
          <p:cNvSpPr/>
          <p:nvPr/>
        </p:nvSpPr>
        <p:spPr>
          <a:xfrm>
            <a:off x="1256137" y="1264723"/>
            <a:ext cx="9676501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253480" y="5684224"/>
            <a:ext cx="4679157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속도가 빠른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Body+foot model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채택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EC53B17-3670-4447-970F-972730F9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85" y="2454181"/>
            <a:ext cx="3737258" cy="280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0A6D462-5B4D-4FD5-B159-410F28EF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66" y="3247214"/>
            <a:ext cx="4495529" cy="12139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67F478B6-C046-4C51-807A-C160E8ED020C}"/>
              </a:ext>
            </a:extLst>
          </p:cNvPr>
          <p:cNvSpPr txBox="1">
            <a:spLocks/>
          </p:cNvSpPr>
          <p:nvPr/>
        </p:nvSpPr>
        <p:spPr>
          <a:xfrm>
            <a:off x="6253482" y="1954056"/>
            <a:ext cx="4679156" cy="29556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Method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 속도 비교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CC08E4A-B4E3-4F4B-9D79-6A9F3FAD38E9}"/>
              </a:ext>
            </a:extLst>
          </p:cNvPr>
          <p:cNvSpPr txBox="1">
            <a:spLocks/>
          </p:cNvSpPr>
          <p:nvPr/>
        </p:nvSpPr>
        <p:spPr>
          <a:xfrm>
            <a:off x="1256137" y="5684223"/>
            <a:ext cx="4679155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 라이브러리 대비 뛰어난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성능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38D13-E191-481D-9C48-85FF137F4304}"/>
              </a:ext>
            </a:extLst>
          </p:cNvPr>
          <p:cNvSpPr/>
          <p:nvPr/>
        </p:nvSpPr>
        <p:spPr>
          <a:xfrm>
            <a:off x="6253482" y="2366633"/>
            <a:ext cx="4679156" cy="3067481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5E9CA1-C2D1-4A69-8AD8-A1371ABAA1C4}"/>
              </a:ext>
            </a:extLst>
          </p:cNvPr>
          <p:cNvSpPr/>
          <p:nvPr/>
        </p:nvSpPr>
        <p:spPr>
          <a:xfrm>
            <a:off x="1256137" y="2368530"/>
            <a:ext cx="4679156" cy="3067481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50CC28DF-CB85-4461-93A8-154A31F2DBE4}"/>
              </a:ext>
            </a:extLst>
          </p:cNvPr>
          <p:cNvSpPr txBox="1">
            <a:spLocks/>
          </p:cNvSpPr>
          <p:nvPr/>
        </p:nvSpPr>
        <p:spPr>
          <a:xfrm>
            <a:off x="3200391" y="4892634"/>
            <a:ext cx="4679155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논문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32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30E80E-3854-495F-841A-72EB5F79A5F4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D178FB-9471-4B40-8AA4-CDB58908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7" y="7053962"/>
            <a:ext cx="3218163" cy="1816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846D00-08E7-4688-BBAE-12D9A6C3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69" y="4169689"/>
            <a:ext cx="2986754" cy="1685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381017-C61D-4867-AA54-F2138AFD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73" y="2503608"/>
            <a:ext cx="2994051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0D23BC-4B4A-4B9A-9FB9-4BD4DB249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631" y="4202057"/>
            <a:ext cx="3042663" cy="1724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BE8F2F-5353-4B7D-BC88-27B188D66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120" y="2509991"/>
            <a:ext cx="2990850" cy="1668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69723-D942-4896-9F81-12DB60FDA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782" y="7211039"/>
            <a:ext cx="3215474" cy="1823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CDCD2B-F241-4FBD-B8A2-17BD3ED8E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725" y="7117891"/>
            <a:ext cx="2674628" cy="1504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FF3FB-5633-4550-9EB2-A30A4184E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391" y="6984998"/>
            <a:ext cx="2251866" cy="12734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CAEEA-5644-4549-A1A2-5A2EB231EF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9831" y="2496977"/>
            <a:ext cx="3035319" cy="1724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A51F91-C82B-4758-AB0C-3751AEA7F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2120" y="4159326"/>
            <a:ext cx="2990850" cy="16764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D463C6-D074-48B1-92DF-9D793848F98C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9BEAA7-25AB-4170-A4BF-A9EED3F057D4}"/>
              </a:ext>
            </a:extLst>
          </p:cNvPr>
          <p:cNvSpPr/>
          <p:nvPr/>
        </p:nvSpPr>
        <p:spPr>
          <a:xfrm>
            <a:off x="855169" y="1232135"/>
            <a:ext cx="10377801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test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A20D6E61-CB96-4E3C-8F4A-502BEAB27A91}"/>
              </a:ext>
            </a:extLst>
          </p:cNvPr>
          <p:cNvSpPr txBox="1">
            <a:spLocks/>
          </p:cNvSpPr>
          <p:nvPr/>
        </p:nvSpPr>
        <p:spPr>
          <a:xfrm>
            <a:off x="847872" y="2182695"/>
            <a:ext cx="2994051" cy="333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옆모습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97CEA587-F60C-4660-A4AC-8647A025B765}"/>
              </a:ext>
            </a:extLst>
          </p:cNvPr>
          <p:cNvSpPr txBox="1">
            <a:spLocks/>
          </p:cNvSpPr>
          <p:nvPr/>
        </p:nvSpPr>
        <p:spPr>
          <a:xfrm>
            <a:off x="4541099" y="2178349"/>
            <a:ext cx="2994051" cy="338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앞모습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7AD75385-7B21-4115-A83D-B11023BA9D86}"/>
              </a:ext>
            </a:extLst>
          </p:cNvPr>
          <p:cNvSpPr txBox="1">
            <a:spLocks/>
          </p:cNvSpPr>
          <p:nvPr/>
        </p:nvSpPr>
        <p:spPr>
          <a:xfrm>
            <a:off x="8242120" y="2178348"/>
            <a:ext cx="2994050" cy="338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EE039D17-3227-4C7D-A3F5-92257C400029}"/>
              </a:ext>
            </a:extLst>
          </p:cNvPr>
          <p:cNvSpPr txBox="1">
            <a:spLocks/>
          </p:cNvSpPr>
          <p:nvPr/>
        </p:nvSpPr>
        <p:spPr>
          <a:xfrm>
            <a:off x="847872" y="6087198"/>
            <a:ext cx="10385098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 대부분의 경우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</a:t>
            </a:r>
            <a:r>
              <a:rPr lang="en-US" altLang="ko-KR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(shoulder)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ko-KR" altLang="en-US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</a:t>
            </a:r>
            <a:r>
              <a:rPr lang="en-US" altLang="ko-KR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(wrist)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추적 가능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752ED275-2DA1-4A80-8D3B-EE028B222373}"/>
              </a:ext>
            </a:extLst>
          </p:cNvPr>
          <p:cNvSpPr txBox="1">
            <a:spLocks/>
          </p:cNvSpPr>
          <p:nvPr/>
        </p:nvSpPr>
        <p:spPr>
          <a:xfrm>
            <a:off x="855169" y="1685093"/>
            <a:ext cx="10377801" cy="3609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Reference data: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self-study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01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4806</TotalTime>
  <Words>728</Words>
  <Application>Microsoft Office PowerPoint</Application>
  <PresentationFormat>와이드스크린</PresentationFormat>
  <Paragraphs>197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KoPubWorld돋움체 Bold</vt:lpstr>
      <vt:lpstr>KoPubWorld돋움체 Medium</vt:lpstr>
      <vt:lpstr>나눔스퀘어OTF Bold</vt:lpstr>
      <vt:lpstr>맑은 고딕</vt:lpstr>
      <vt:lpstr>Arial</vt:lpstr>
      <vt:lpstr>Cambria Math</vt:lpstr>
      <vt:lpstr>Kool Beans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361</cp:revision>
  <dcterms:created xsi:type="dcterms:W3CDTF">2020-05-06T16:18:29Z</dcterms:created>
  <dcterms:modified xsi:type="dcterms:W3CDTF">2020-06-04T04:58:14Z</dcterms:modified>
</cp:coreProperties>
</file>